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7" r:id="rId3"/>
    <p:sldId id="351" r:id="rId4"/>
    <p:sldId id="346" r:id="rId5"/>
    <p:sldId id="347" r:id="rId6"/>
    <p:sldId id="353" r:id="rId7"/>
    <p:sldId id="348" r:id="rId8"/>
    <p:sldId id="349" r:id="rId9"/>
    <p:sldId id="333" r:id="rId10"/>
    <p:sldId id="310" r:id="rId11"/>
    <p:sldId id="342" r:id="rId12"/>
    <p:sldId id="339" r:id="rId13"/>
    <p:sldId id="341" r:id="rId14"/>
    <p:sldId id="309" r:id="rId15"/>
    <p:sldId id="350" r:id="rId16"/>
    <p:sldId id="343" r:id="rId17"/>
    <p:sldId id="352" r:id="rId18"/>
    <p:sldId id="32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E66E"/>
    <a:srgbClr val="FF4E57"/>
    <a:srgbClr val="C4C4C4"/>
    <a:srgbClr val="A9ABAB"/>
    <a:srgbClr val="B9B9B9"/>
    <a:srgbClr val="D5EEFA"/>
    <a:srgbClr val="FFF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8" autoAdjust="0"/>
  </p:normalViewPr>
  <p:slideViewPr>
    <p:cSldViewPr snapToGrid="0" snapToObjects="1">
      <p:cViewPr>
        <p:scale>
          <a:sx n="75" d="100"/>
          <a:sy n="75" d="100"/>
        </p:scale>
        <p:origin x="-1248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3A76C-B0C8-4A6B-A761-3FC134E2CAA9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3BE06-5925-470A-BEB3-EDD366643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4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6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6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5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3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9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7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8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0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118" y="279601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Extreme Learning Process:</a:t>
            </a:r>
            <a:b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</a:br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</a:t>
            </a:r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Crowd Learning Methodology based on Digital Publishing Workflows</a:t>
            </a:r>
            <a:endParaRPr lang="en-US" sz="2700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1918" y="5071035"/>
            <a:ext cx="6400800" cy="1530205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3800" dirty="0" smtClean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Ben Koo</a:t>
            </a:r>
          </a:p>
          <a:p>
            <a:r>
              <a:rPr lang="en-US" sz="3800" dirty="0" smtClean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Tsinghua University</a:t>
            </a:r>
          </a:p>
          <a:p>
            <a:endParaRPr lang="en-US" sz="2800" dirty="0" smtClean="0">
              <a:solidFill>
                <a:schemeClr val="bg1">
                  <a:lumMod val="85000"/>
                </a:schemeClr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Reimagine Education Awards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December 2014</a:t>
            </a:r>
            <a:endParaRPr lang="en-US" sz="2800" dirty="0" smtClean="0">
              <a:solidFill>
                <a:schemeClr val="bg1">
                  <a:lumMod val="85000"/>
                </a:schemeClr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5" name="Picture 4" descr="Tsinghua_University_Logo.sv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392" y="907228"/>
            <a:ext cx="1855216" cy="18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Page </a:t>
            </a:r>
            <a:fld id="{FBA6EBCD-2D71-467E-84BE-AA07462ADD59}" type="slidenum">
              <a:rPr lang="en-US" altLang="zh-CN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463550"/>
            <a:ext cx="8229600" cy="707886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华文黑体"/>
                <a:ea typeface="华文黑体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Process Data using </a:t>
            </a:r>
            <a:r>
              <a:rPr lang="en-US" altLang="zh-CN" sz="4000" dirty="0" err="1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Git</a:t>
            </a:r>
            <a:endParaRPr lang="en-US" sz="40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261" y="1573137"/>
            <a:ext cx="6793478" cy="44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3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Student Created Tools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BF94-2048-4058-9319-396B95E041DD}" type="datetime1">
              <a:rPr lang="en-US" smtClean="0"/>
              <a:t>1/26/15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80195" y="2353770"/>
            <a:ext cx="6783611" cy="3727251"/>
            <a:chOff x="1194950" y="2755787"/>
            <a:chExt cx="6783611" cy="37272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106" y="2755787"/>
              <a:ext cx="6777455" cy="3727251"/>
            </a:xfrm>
            <a:prstGeom prst="rect">
              <a:avLst/>
            </a:prstGeom>
          </p:spPr>
        </p:pic>
        <p:pic>
          <p:nvPicPr>
            <p:cNvPr id="8" name="Picture 7" descr="wech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950" y="2755787"/>
              <a:ext cx="1623324" cy="1613241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683"/>
            <a:ext cx="82296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Developing </a:t>
            </a: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Nations  </a:t>
            </a:r>
            <a:r>
              <a:rPr lang="en-US" altLang="zh-CN" sz="32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(Jan. </a:t>
            </a: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2013)</a:t>
            </a:r>
            <a:b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</a:br>
            <a:endParaRPr lang="en-US" sz="32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9019" y="955355"/>
            <a:ext cx="422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(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V</a:t>
            </a:r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ideo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: </a:t>
            </a:r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http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://youtu.be/drm5SCDEyQs)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2167"/>
            <a:ext cx="8475892" cy="4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Publishing Workflow</a:t>
            </a:r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910" y="1417639"/>
            <a:ext cx="7274181" cy="71596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Constitutions 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of XLP-based Learning Spaces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8" y="2450295"/>
            <a:ext cx="6905223" cy="40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XLP Course Series as an Associate Degree Program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" name="Picture 3" descr="清华派创客功夫秘籍-时间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4199"/>
            <a:ext cx="9144000" cy="5138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06" y="2925239"/>
            <a:ext cx="4098794" cy="30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040"/>
            <a:ext cx="8229600" cy="5147734"/>
          </a:xfrm>
        </p:spPr>
        <p:txBody>
          <a:bodyPr anchor="ctr">
            <a:noAutofit/>
          </a:bodyPr>
          <a:lstStyle/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Identities 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+ 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Constitution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WebSite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with Linked Ref.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Three Minute Video 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Physical Artifacts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Process Data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Ceremony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Deliverables on Jan. 29th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20211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87601"/>
            <a:ext cx="7786712" cy="36217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762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Content to be Featured on</a:t>
            </a:r>
            <a:b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</a:br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(Deadline: Jan 28</a:t>
            </a:r>
            <a:r>
              <a:rPr lang="en-US" altLang="zh-CN" baseline="300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th</a:t>
            </a:r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, 2014, EST)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274605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8" y="549535"/>
            <a:ext cx="5822738" cy="5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0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2" name="Picture 1" descr="LogoXLP_en-9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9" y="693576"/>
            <a:ext cx="6397084" cy="35764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118" y="45570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SCALABLE Learning Activity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Design Methodology </a:t>
            </a:r>
          </a:p>
          <a:p>
            <a:pPr algn="ctr"/>
            <a:r>
              <a:rPr lang="en-US" sz="2700" dirty="0" smtClean="0">
                <a:solidFill>
                  <a:srgbClr val="FF0000"/>
                </a:solidFill>
                <a:latin typeface="Adobe 繁黑體 Std B"/>
                <a:ea typeface="Adobe 繁黑體 Std B"/>
                <a:cs typeface="Adobe 繁黑體 Std B"/>
              </a:rPr>
              <a:t>INTERNET SCALE</a:t>
            </a:r>
            <a:endParaRPr lang="en-US" sz="2700" dirty="0">
              <a:solidFill>
                <a:srgbClr val="FF0000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46531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968" y="558800"/>
            <a:ext cx="7098064" cy="12022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The Four </a:t>
            </a:r>
            <a:r>
              <a:rPr lang="en-US" sz="36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B</a:t>
            </a:r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asic </a:t>
            </a:r>
            <a:r>
              <a:rPr lang="en-US" sz="3600" b="1" dirty="0" smtClean="0">
                <a:solidFill>
                  <a:srgbClr val="FF4E57"/>
                </a:solidFill>
                <a:latin typeface="Adobe 繁黑體 Std B"/>
                <a:ea typeface="Adobe 繁黑體 Std B"/>
                <a:cs typeface="Adobe 繁黑體 Std B"/>
              </a:rPr>
              <a:t>Rights /Boundaries</a:t>
            </a:r>
            <a:r>
              <a:rPr lang="en-US" sz="3600" dirty="0" smtClean="0">
                <a:solidFill>
                  <a:srgbClr val="FF4E57"/>
                </a:solidFill>
                <a:latin typeface="Adobe 繁黑體 Std B"/>
                <a:ea typeface="Adobe 繁黑體 Std B"/>
                <a:cs typeface="Adobe 繁黑體 Std B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of Every Learner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58572" y="2167467"/>
            <a:ext cx="8226856" cy="40417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</a:p>
          <a:p>
            <a:endParaRPr lang="en-US" altLang="zh-CN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Adobe 繁黑體 Std B"/>
                <a:cs typeface="Adobe 繁黑體 Std B"/>
              </a:rPr>
              <a:t>’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assets</a:t>
            </a: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Adobe 繁黑體 Std B"/>
                <a:cs typeface="Adobe 繁黑體 Std B"/>
              </a:rPr>
              <a:t>’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  <a:endParaRPr lang="en-US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815974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968" y="558800"/>
            <a:ext cx="7098064" cy="12022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Learning Objectives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58572" y="2167467"/>
            <a:ext cx="8226856" cy="40417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Learn to conduct meetings, and document decisions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altLang="zh-CN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Create a workflow based on 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publishing tools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Recombine individual talents to dynamic team structures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Present results using Internet-Scaled media channels</a:t>
            </a:r>
            <a:endParaRPr lang="en-US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49137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XLP Empowers Learners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2" y="1107756"/>
            <a:ext cx="7475854" cy="55018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2" y="3191933"/>
            <a:ext cx="749920" cy="499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" y="3912335"/>
            <a:ext cx="795867" cy="4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An Iterative </a:t>
            </a:r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Process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5" name="Content Placeholder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4066" y="1787703"/>
            <a:ext cx="8258944" cy="456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83922" y="1371474"/>
            <a:ext cx="2896449" cy="43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Mission Executors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1501" y="4444736"/>
            <a:ext cx="1987145" cy="1152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Challenge Designers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986" y="1749022"/>
            <a:ext cx="1265971" cy="115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dobe 繁黑體 Std B"/>
                <a:ea typeface="Adobe 繁黑體 Std B"/>
                <a:cs typeface="Adobe 繁黑體 Std B"/>
              </a:rPr>
              <a:t>Resource Inputs</a:t>
            </a:r>
            <a:endParaRPr lang="en-US" sz="1800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830995" y="3915280"/>
            <a:ext cx="1265971" cy="115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dobe 繁黑體 Std B"/>
                <a:ea typeface="Adobe 繁黑體 Std B"/>
                <a:cs typeface="Adobe 繁黑體 Std B"/>
              </a:rPr>
              <a:t>Learning Outcomes</a:t>
            </a:r>
            <a:endParaRPr lang="en-US" sz="1800" dirty="0"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269840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Follow the Logic Model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02842" y="1940893"/>
            <a:ext cx="8204200" cy="2154237"/>
            <a:chOff x="330" y="1071"/>
            <a:chExt cx="5267" cy="1383"/>
          </a:xfrm>
          <a:solidFill>
            <a:schemeClr val="bg1"/>
          </a:solidFill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438" y="2015"/>
              <a:ext cx="624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we do</a:t>
              </a: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247" y="2015"/>
              <a:ext cx="739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Who we reach</a:t>
              </a: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3284" y="2066"/>
              <a:ext cx="2256" cy="23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results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30" y="1071"/>
              <a:ext cx="864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>
                  <a:solidFill>
                    <a:srgbClr val="0000FF"/>
                  </a:solidFill>
                  <a:latin typeface="Arial" charset="0"/>
                </a:rPr>
                <a:t>INPUTS</a:t>
              </a:r>
              <a:endParaRPr lang="en-US" sz="2200">
                <a:latin typeface="Times New Roman" charset="0"/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1388" y="1071"/>
              <a:ext cx="1728" cy="296"/>
            </a:xfrm>
            <a:prstGeom prst="rect">
              <a:avLst/>
            </a:prstGeom>
            <a:grpFill/>
            <a:ln w="12700" cap="sq">
              <a:solidFill>
                <a:srgbClr val="99FF99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>
                  <a:solidFill>
                    <a:srgbClr val="0000FF"/>
                  </a:solidFill>
                  <a:latin typeface="Arial" charset="0"/>
                </a:rPr>
                <a:t>OUTPUTS</a:t>
              </a:r>
              <a:endParaRPr lang="en-US" sz="220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3341" y="1071"/>
              <a:ext cx="2256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 dirty="0">
                  <a:solidFill>
                    <a:srgbClr val="0000FF"/>
                  </a:solidFill>
                  <a:latin typeface="Arial" charset="0"/>
                </a:rPr>
                <a:t>OUTCOMES</a:t>
              </a:r>
              <a:endParaRPr lang="en-US" sz="2200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330" y="1450"/>
              <a:ext cx="816" cy="375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Program investments</a:t>
              </a: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413" y="1510"/>
              <a:ext cx="672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latin typeface="Arial" charset="0"/>
                </a:rPr>
                <a:t>Activities</a:t>
              </a:r>
              <a:endParaRPr lang="en-US" sz="1400" dirty="0">
                <a:latin typeface="Arial" charset="0"/>
              </a:endParaRP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2224" y="1510"/>
              <a:ext cx="86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Participation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362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Short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4178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Medium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4" name="AutoShape 15"/>
            <p:cNvSpPr>
              <a:spLocks noChangeArrowheads="1"/>
            </p:cNvSpPr>
            <p:nvPr/>
          </p:nvSpPr>
          <p:spPr bwMode="auto">
            <a:xfrm>
              <a:off x="116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16"/>
            <p:cNvSpPr>
              <a:spLocks noChangeArrowheads="1"/>
            </p:cNvSpPr>
            <p:nvPr/>
          </p:nvSpPr>
          <p:spPr bwMode="auto">
            <a:xfrm>
              <a:off x="2106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17"/>
            <p:cNvSpPr>
              <a:spLocks noChangeArrowheads="1"/>
            </p:cNvSpPr>
            <p:nvPr/>
          </p:nvSpPr>
          <p:spPr bwMode="auto">
            <a:xfrm>
              <a:off x="314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27" name="AutoShape 18"/>
            <p:cNvSpPr>
              <a:spLocks noChangeArrowheads="1"/>
            </p:cNvSpPr>
            <p:nvPr/>
          </p:nvSpPr>
          <p:spPr bwMode="auto">
            <a:xfrm>
              <a:off x="4028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482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4973" y="1419"/>
              <a:ext cx="624" cy="375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Long-term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350" y="2050"/>
              <a:ext cx="797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we invest</a:t>
              </a:r>
              <a:endParaRPr lang="en-US" sz="1800" b="1">
                <a:solidFill>
                  <a:schemeClr val="accent2"/>
                </a:solidFill>
                <a:latin typeface="Times New Roman" charset="0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1249839" y="5125872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Source: </a:t>
            </a:r>
          </a:p>
          <a:p>
            <a:r>
              <a:rPr lang="en-US" altLang="zh-CN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http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://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www.uwex.edu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ces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pdande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/evaluation/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evallogicmodel.html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046245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305769" y="2190478"/>
            <a:ext cx="1645018" cy="1134784"/>
            <a:chOff x="405684" y="1039927"/>
            <a:chExt cx="1645018" cy="929388"/>
          </a:xfrm>
          <a:solidFill>
            <a:srgbClr val="00B050"/>
          </a:solidFill>
        </p:grpSpPr>
        <p:sp>
          <p:nvSpPr>
            <p:cNvPr id="13" name="Round Diagonal Corner Rectangle 12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Demo Product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4" name="Round Diagonal Corner Rectangle 13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Web Platforms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5" name="Round Diagonal Corner Rectangle 14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Media Events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80981" y="2912808"/>
            <a:ext cx="1645018" cy="2551930"/>
            <a:chOff x="405684" y="1039927"/>
            <a:chExt cx="1645018" cy="2090030"/>
          </a:xfrm>
          <a:noFill/>
        </p:grpSpPr>
        <p:sp>
          <p:nvSpPr>
            <p:cNvPr id="17" name="Round Diagonal Corner Rectangle 16"/>
            <p:cNvSpPr/>
            <p:nvPr/>
          </p:nvSpPr>
          <p:spPr>
            <a:xfrm>
              <a:off x="405685" y="1039927"/>
              <a:ext cx="1645017" cy="859231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Modeling 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Programming Languages, AutoCAD, PhotoShop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, InDesign)</a:t>
              </a:r>
            </a:p>
          </p:txBody>
        </p:sp>
        <p:sp>
          <p:nvSpPr>
            <p:cNvPr id="18" name="Round Diagonal Corner Rectangle 17"/>
            <p:cNvSpPr/>
            <p:nvPr/>
          </p:nvSpPr>
          <p:spPr>
            <a:xfrm>
              <a:off x="405684" y="1899158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Prototyping 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(Lego, Makeblock)</a:t>
              </a:r>
            </a:p>
          </p:txBody>
        </p:sp>
        <p:sp>
          <p:nvSpPr>
            <p:cNvPr id="19" name="Round Diagonal Corner Rectangle 18"/>
            <p:cNvSpPr/>
            <p:nvPr/>
          </p:nvSpPr>
          <p:spPr>
            <a:xfrm>
              <a:off x="405684" y="2820161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Integration 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(Gitbook)</a:t>
              </a:r>
            </a:p>
          </p:txBody>
        </p:sp>
        <p:sp>
          <p:nvSpPr>
            <p:cNvPr id="20" name="Round Diagonal Corner Rectangle 19"/>
            <p:cNvSpPr/>
            <p:nvPr/>
          </p:nvSpPr>
          <p:spPr>
            <a:xfrm>
              <a:off x="405684" y="220055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Computation Resources</a:t>
              </a:r>
            </a:p>
          </p:txBody>
        </p:sp>
        <p:sp>
          <p:nvSpPr>
            <p:cNvPr id="21" name="Round Diagonal Corner Rectangle 20"/>
            <p:cNvSpPr/>
            <p:nvPr/>
          </p:nvSpPr>
          <p:spPr>
            <a:xfrm>
              <a:off x="405684" y="2510354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Testing Instruments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13378" y="3686756"/>
            <a:ext cx="1645018" cy="1022560"/>
            <a:chOff x="405684" y="1039927"/>
            <a:chExt cx="1645018" cy="860815"/>
          </a:xfrm>
          <a:noFill/>
        </p:grpSpPr>
        <p:sp>
          <p:nvSpPr>
            <p:cNvPr id="23" name="Round Diagonal Corner Rectangle 22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Content Distribution 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Protocol (Git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)</a:t>
              </a: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405684" y="1349723"/>
              <a:ext cx="1645017" cy="551019"/>
            </a:xfrm>
            <a:prstGeom prst="round2DiagRect">
              <a:avLst>
                <a:gd name="adj1" fmla="val 23224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Data Collection </a:t>
              </a:r>
            </a:p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Devices (Cameras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, Microphones,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 Input Devices)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49990" y="4432962"/>
            <a:ext cx="1645018" cy="736012"/>
            <a:chOff x="405684" y="1039927"/>
            <a:chExt cx="1645018" cy="619592"/>
          </a:xfrm>
          <a:noFill/>
        </p:grpSpPr>
        <p:sp>
          <p:nvSpPr>
            <p:cNvPr id="26" name="Round Diagonal Corner Rectangle 25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Story Boarding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(PowerPoint)</a:t>
              </a:r>
            </a:p>
          </p:txBody>
        </p:sp>
        <p:sp>
          <p:nvSpPr>
            <p:cNvPr id="27" name="Round Diagonal Corner Rectangle 26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Time Tables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 (SmartSheet)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5177" y="5179558"/>
            <a:ext cx="1645018" cy="1134784"/>
            <a:chOff x="405684" y="1039927"/>
            <a:chExt cx="1645018" cy="929388"/>
          </a:xfrm>
          <a:noFill/>
        </p:grpSpPr>
        <p:sp>
          <p:nvSpPr>
            <p:cNvPr id="29" name="Round Diagonal Corner Rectangle 28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635 Method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0" name="Round Diagonal Corner Rectangle 2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Mission Statement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1" name="Round Diagonal Corner Rectangle 30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Multi-Level Design 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Contracts (XMind)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>
            <a:off x="351764" y="4850829"/>
            <a:ext cx="223030" cy="1602029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990600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52425" y="5945449"/>
            <a:ext cx="8598362" cy="577980"/>
            <a:chOff x="352425" y="5945449"/>
            <a:chExt cx="8598362" cy="577980"/>
          </a:xfrm>
        </p:grpSpPr>
        <p:sp>
          <p:nvSpPr>
            <p:cNvPr id="34" name="Rectangle 33"/>
            <p:cNvSpPr/>
            <p:nvPr/>
          </p:nvSpPr>
          <p:spPr>
            <a:xfrm>
              <a:off x="352425" y="6459209"/>
              <a:ext cx="8598360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32908" y="6330769"/>
              <a:ext cx="691787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82858" y="6202329"/>
              <a:ext cx="516792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44034" y="6073889"/>
              <a:ext cx="3406753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53300" y="5945449"/>
              <a:ext cx="159748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2032908" y="4105987"/>
            <a:ext cx="280696" cy="2224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755221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610372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610372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871346" y="2526063"/>
            <a:ext cx="1818258" cy="1818258"/>
            <a:chOff x="1820292" y="2428401"/>
            <a:chExt cx="1818258" cy="1818258"/>
          </a:xfrm>
          <a:noFill/>
        </p:grpSpPr>
        <p:sp>
          <p:nvSpPr>
            <p:cNvPr id="41" name="Oval 4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Planning and </a:t>
              </a:r>
              <a:r>
                <a:rPr lang="en-US" sz="1400" dirty="0" smtClean="0">
                  <a:latin typeface="Adobe 繁黑體 Std B"/>
                  <a:ea typeface="Adobe 繁黑體 Std B"/>
                  <a:cs typeface="Adobe 繁黑體 Std B"/>
                </a:rPr>
                <a:t>Management</a:t>
              </a:r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>
            <a:off x="3782859" y="3395165"/>
            <a:ext cx="282930" cy="2826514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72652 w 1076325"/>
              <a:gd name="connsiteY0" fmla="*/ 4854384 h 4854384"/>
              <a:gd name="connsiteX1" fmla="*/ 0 w 1076325"/>
              <a:gd name="connsiteY1" fmla="*/ 990600 h 4854384"/>
              <a:gd name="connsiteX2" fmla="*/ 1076325 w 1076325"/>
              <a:gd name="connsiteY2" fmla="*/ 0 h 4854384"/>
              <a:gd name="connsiteX0" fmla="*/ 37597 w 1041270"/>
              <a:gd name="connsiteY0" fmla="*/ 4854384 h 4854384"/>
              <a:gd name="connsiteX1" fmla="*/ 0 w 1041270"/>
              <a:gd name="connsiteY1" fmla="*/ 782942 h 4854384"/>
              <a:gd name="connsiteX2" fmla="*/ 1041270 w 1041270"/>
              <a:gd name="connsiteY2" fmla="*/ 0 h 485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270" h="4854384">
                <a:moveTo>
                  <a:pt x="37597" y="4854384"/>
                </a:moveTo>
                <a:lnTo>
                  <a:pt x="0" y="782942"/>
                </a:lnTo>
                <a:lnTo>
                  <a:pt x="1041270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44035" y="2623218"/>
            <a:ext cx="323484" cy="3482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585521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585521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7345680" y="1625599"/>
            <a:ext cx="538999" cy="4384070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23795 w 1076325"/>
              <a:gd name="connsiteY1" fmla="*/ 438118 h 3171825"/>
              <a:gd name="connsiteX2" fmla="*/ 1076325 w 1076325"/>
              <a:gd name="connsiteY2" fmla="*/ 0 h 3171825"/>
              <a:gd name="connsiteX0" fmla="*/ 0 w 790801"/>
              <a:gd name="connsiteY0" fmla="*/ 3337570 h 3337570"/>
              <a:gd name="connsiteX1" fmla="*/ 23795 w 790801"/>
              <a:gd name="connsiteY1" fmla="*/ 603863 h 3337570"/>
              <a:gd name="connsiteX2" fmla="*/ 790801 w 790801"/>
              <a:gd name="connsiteY2" fmla="*/ 0 h 333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0801" h="3337570">
                <a:moveTo>
                  <a:pt x="0" y="3337570"/>
                </a:moveTo>
                <a:lnTo>
                  <a:pt x="23795" y="603863"/>
                </a:lnTo>
                <a:lnTo>
                  <a:pt x="790801" y="0"/>
                </a:lnTo>
              </a:path>
            </a:pathLst>
          </a:custGeom>
          <a:noFill/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2790" y="3298010"/>
            <a:ext cx="1818258" cy="1818258"/>
            <a:chOff x="1820292" y="2566185"/>
            <a:chExt cx="1818258" cy="1818258"/>
          </a:xfrm>
          <a:noFill/>
        </p:grpSpPr>
        <p:sp>
          <p:nvSpPr>
            <p:cNvPr id="48" name="Oval 4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dobe 繁黑體 Std B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633108" y="1780010"/>
            <a:ext cx="1818258" cy="1818258"/>
            <a:chOff x="1820292" y="2566185"/>
            <a:chExt cx="1818258" cy="1818258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400711" y="1010279"/>
            <a:ext cx="1818258" cy="1818258"/>
            <a:chOff x="1820292" y="2428401"/>
            <a:chExt cx="1818258" cy="1818258"/>
          </a:xfrm>
          <a:noFill/>
        </p:grpSpPr>
        <p:sp>
          <p:nvSpPr>
            <p:cNvPr id="54" name="Oval 5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56072" y="277135"/>
            <a:ext cx="1818258" cy="1818258"/>
            <a:chOff x="1820292" y="2428401"/>
            <a:chExt cx="1818258" cy="1818258"/>
          </a:xfrm>
        </p:grpSpPr>
        <p:sp>
          <p:nvSpPr>
            <p:cNvPr id="57" name="Oval 56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400" b="1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60" name="Title 1"/>
          <p:cNvSpPr txBox="1">
            <a:spLocks/>
          </p:cNvSpPr>
          <p:nvPr/>
        </p:nvSpPr>
        <p:spPr>
          <a:xfrm>
            <a:off x="335393" y="438779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Networked Collaboration as </a:t>
            </a:r>
            <a:r>
              <a:rPr lang="en-US" sz="32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Publishing </a:t>
            </a:r>
            <a:r>
              <a:rPr lang="en-US" sz="32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5733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817264" y="2454561"/>
            <a:ext cx="1757346" cy="1757346"/>
            <a:chOff x="1820292" y="2428402"/>
            <a:chExt cx="1818258" cy="1818258"/>
          </a:xfrm>
        </p:grpSpPr>
        <p:sp>
          <p:nvSpPr>
            <p:cNvPr id="61" name="Oval 60"/>
            <p:cNvSpPr/>
            <p:nvPr/>
          </p:nvSpPr>
          <p:spPr>
            <a:xfrm>
              <a:off x="1820292" y="2428402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  <a:p>
              <a:pPr algn="ctr"/>
              <a:endParaRPr lang="en-US" sz="14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400" b="1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1000201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403796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9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7299" y="991138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084" y="1190658"/>
            <a:ext cx="180223" cy="180223"/>
          </a:xfrm>
          <a:prstGeom prst="rect">
            <a:avLst/>
          </a:prstGeom>
        </p:spPr>
      </p:pic>
      <p:pic>
        <p:nvPicPr>
          <p:cNvPr id="71" name="Picture 5" descr="C:\Users\GMT\Desktop\xlp\typ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370" y="2766427"/>
            <a:ext cx="687133" cy="5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3807391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75" name="Picture 7" descr="C:\Users\GMT\Desktop\xlp\rev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037" y="970879"/>
            <a:ext cx="681178" cy="58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Oval 77"/>
          <p:cNvSpPr/>
          <p:nvPr/>
        </p:nvSpPr>
        <p:spPr>
          <a:xfrm>
            <a:off x="5217869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79" name="Picture 8" descr="C:\Users\GMT\Desktop\xlp\pub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973" y="1015374"/>
            <a:ext cx="629092" cy="5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1030419" y="432749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Write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48905" y="432749"/>
            <a:ext cx="176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 Layout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45937" y="432749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Review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59722" y="432749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Publish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84" name="Picture 9" descr="C:\Users\GMT\Desktop\xlp\lapt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54" y="999602"/>
            <a:ext cx="679853" cy="5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hevron 84"/>
          <p:cNvSpPr/>
          <p:nvPr/>
        </p:nvSpPr>
        <p:spPr>
          <a:xfrm>
            <a:off x="1937419" y="1094397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6" name="Chevron 85"/>
          <p:cNvSpPr/>
          <p:nvPr/>
        </p:nvSpPr>
        <p:spPr>
          <a:xfrm>
            <a:off x="3341232" y="1094397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4736796" y="1094397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1000201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403796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94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7299" y="3169745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Oval 96"/>
          <p:cNvSpPr/>
          <p:nvPr/>
        </p:nvSpPr>
        <p:spPr>
          <a:xfrm>
            <a:off x="3807391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98" name="Picture 7" descr="C:\Users\GMT\Desktop\xlp\rev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037" y="3149485"/>
            <a:ext cx="681178" cy="58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Oval 100"/>
          <p:cNvSpPr/>
          <p:nvPr/>
        </p:nvSpPr>
        <p:spPr>
          <a:xfrm>
            <a:off x="5217869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54021" y="3091892"/>
            <a:ext cx="785642" cy="6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1030419" y="2611356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Code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135477" y="2611356"/>
            <a:ext cx="138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 GUI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745937" y="2611356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Test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159722" y="2611356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Release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9554" y="3178210"/>
            <a:ext cx="679853" cy="5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Chevron 107"/>
          <p:cNvSpPr/>
          <p:nvPr/>
        </p:nvSpPr>
        <p:spPr>
          <a:xfrm>
            <a:off x="1937419" y="3273003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9" name="Chevron 108"/>
          <p:cNvSpPr/>
          <p:nvPr/>
        </p:nvSpPr>
        <p:spPr>
          <a:xfrm>
            <a:off x="3341232" y="3273003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4736796" y="3273003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1409119" y="1812633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H="1" flipV="1">
            <a:off x="2822320" y="1808231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Freeform 112"/>
          <p:cNvSpPr/>
          <p:nvPr/>
        </p:nvSpPr>
        <p:spPr>
          <a:xfrm>
            <a:off x="1409119" y="3972496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H="1" flipV="1">
            <a:off x="2822320" y="3968094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354735" y="3382075"/>
            <a:ext cx="285371" cy="28537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456177" y="3483518"/>
            <a:ext cx="82485" cy="8248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5456177" y="3483518"/>
            <a:ext cx="82485" cy="824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1000201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403796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24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386" y="5262816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Oval 126"/>
          <p:cNvSpPr/>
          <p:nvPr/>
        </p:nvSpPr>
        <p:spPr>
          <a:xfrm>
            <a:off x="3807391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217869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30419" y="4704427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35477" y="4704427"/>
            <a:ext cx="138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CAD Model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745937" y="4704427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Prototype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159722" y="4704427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Build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5" name="Chevron 134"/>
          <p:cNvSpPr/>
          <p:nvPr/>
        </p:nvSpPr>
        <p:spPr>
          <a:xfrm>
            <a:off x="1937419" y="5366074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6" name="Chevron 135"/>
          <p:cNvSpPr/>
          <p:nvPr/>
        </p:nvSpPr>
        <p:spPr>
          <a:xfrm>
            <a:off x="3341232" y="5366074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7" name="Chevron 136"/>
          <p:cNvSpPr/>
          <p:nvPr/>
        </p:nvSpPr>
        <p:spPr>
          <a:xfrm>
            <a:off x="4736796" y="5366074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1409119" y="6065567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 flipV="1">
            <a:off x="2822320" y="6061165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Picture 6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0347" y="5212979"/>
            <a:ext cx="815368" cy="6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2666" y="5208576"/>
            <a:ext cx="815368" cy="6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04244" y="5212979"/>
            <a:ext cx="815368" cy="6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/>
          <p:cNvCxnSpPr/>
          <p:nvPr/>
        </p:nvCxnSpPr>
        <p:spPr>
          <a:xfrm>
            <a:off x="586920" y="2369897"/>
            <a:ext cx="5718615" cy="0"/>
          </a:xfrm>
          <a:prstGeom prst="line">
            <a:avLst/>
          </a:prstGeom>
          <a:ln w="1270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86920" y="4516638"/>
            <a:ext cx="5718615" cy="0"/>
          </a:xfrm>
          <a:prstGeom prst="line">
            <a:avLst/>
          </a:prstGeom>
          <a:ln w="1270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6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814"/>
            <a:ext cx="9144000" cy="56007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290" y="5073121"/>
            <a:ext cx="9141709" cy="642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ckwell" pitchFamily="18" charset="0"/>
            </a:endParaRPr>
          </a:p>
        </p:txBody>
      </p:sp>
      <p:pic>
        <p:nvPicPr>
          <p:cNvPr id="38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5635" y="1406321"/>
            <a:ext cx="1848404" cy="110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Exchanging and Merging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497978" y="4438519"/>
            <a:ext cx="1267085" cy="1267085"/>
            <a:chOff x="1820292" y="2428401"/>
            <a:chExt cx="1818258" cy="1818258"/>
          </a:xfrm>
          <a:noFill/>
        </p:grpSpPr>
        <p:sp>
          <p:nvSpPr>
            <p:cNvPr id="102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Planning and </a:t>
              </a:r>
              <a:r>
                <a:rPr lang="en-US" sz="900" dirty="0" smtClean="0">
                  <a:latin typeface="Adobe 繁黑體 Std B"/>
                  <a:ea typeface="Adobe 繁黑體 Std B"/>
                  <a:cs typeface="Adobe 繁黑體 Std B"/>
                </a:rPr>
                <a:t>Management</a:t>
              </a:r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3582" y="4438519"/>
            <a:ext cx="1267085" cy="1267085"/>
            <a:chOff x="1820292" y="2566185"/>
            <a:chExt cx="1818258" cy="1818258"/>
          </a:xfrm>
          <a:noFill/>
        </p:grpSpPr>
        <p:sp>
          <p:nvSpPr>
            <p:cNvPr id="105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dobe 繁黑體 Std B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070904" y="4438519"/>
            <a:ext cx="1267085" cy="1267085"/>
            <a:chOff x="1820292" y="2566185"/>
            <a:chExt cx="1818258" cy="1818258"/>
          </a:xfrm>
          <a:noFill/>
        </p:grpSpPr>
        <p:sp>
          <p:nvSpPr>
            <p:cNvPr id="108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5542691" y="4438519"/>
            <a:ext cx="1267085" cy="1267085"/>
            <a:chOff x="1820292" y="2428401"/>
            <a:chExt cx="1818258" cy="1818258"/>
          </a:xfrm>
          <a:noFill/>
        </p:grpSpPr>
        <p:sp>
          <p:nvSpPr>
            <p:cNvPr id="111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676360" y="4438519"/>
            <a:ext cx="1267085" cy="1267085"/>
            <a:chOff x="1820292" y="2428401"/>
            <a:chExt cx="1818258" cy="1818258"/>
          </a:xfrm>
        </p:grpSpPr>
        <p:sp>
          <p:nvSpPr>
            <p:cNvPr id="114" name="Oval 11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100" b="1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46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409</Words>
  <Application>Microsoft Macintosh PowerPoint</Application>
  <PresentationFormat>On-screen Show (4:3)</PresentationFormat>
  <Paragraphs>120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Extreme Learning Process: a Crowd Learning Methodology based on Digital Publishing Workflows</vt:lpstr>
      <vt:lpstr>The Four Basic Rights /Boundaries of Every Learner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Created Tools</vt:lpstr>
      <vt:lpstr>Developing Digital Nations  (Jan. 2013) </vt:lpstr>
      <vt:lpstr>Digital Publishing Workflow</vt:lpstr>
      <vt:lpstr>XLP Course Series as an Associate Degree Program</vt:lpstr>
      <vt:lpstr>Deliverables on Jan. 29th</vt:lpstr>
      <vt:lpstr>Content to be Featured on (Deadline: Jan 28th, 2014, EST)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benkoo</dc:creator>
  <cp:lastModifiedBy>benkoo</cp:lastModifiedBy>
  <cp:revision>879</cp:revision>
  <cp:lastPrinted>2014-09-26T15:13:54Z</cp:lastPrinted>
  <dcterms:created xsi:type="dcterms:W3CDTF">2014-08-11T05:53:39Z</dcterms:created>
  <dcterms:modified xsi:type="dcterms:W3CDTF">2015-01-25T22:52:22Z</dcterms:modified>
</cp:coreProperties>
</file>